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7" r:id="rId18"/>
    <p:sldId id="324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12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0099"/>
    <a:srgbClr val="FF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99" d="100"/>
          <a:sy n="99" d="100"/>
        </p:scale>
        <p:origin x="180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206876"/>
            <a:ext cx="2438400" cy="2438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4953000"/>
            <a:ext cx="455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17 </a:t>
            </a:r>
          </a:p>
          <a:p>
            <a:r>
              <a:rPr lang="en-US" dirty="0"/>
              <a:t>best local improvement has h = 12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 that there are many options, and we have to choose one!</a:t>
            </a:r>
          </a:p>
        </p:txBody>
      </p: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500311"/>
          </a:xfrm>
        </p:spPr>
        <p:txBody>
          <a:bodyPr>
            <a:noAutofit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What is a possible local improvement strategy?</a:t>
            </a:r>
          </a:p>
          <a:p>
            <a:pPr lvl="1"/>
            <a:r>
              <a:rPr lang="en-US" sz="1800" dirty="0"/>
              <a:t> Move one queen within its column to reduce conflicts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arrangement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blipFill>
                <a:blip r:embed="rId5"/>
                <a:stretch>
                  <a:fillRect l="-4711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1820"/>
              <a:gd name="adj2" fmla="val -10581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2217994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What’s a possible local improvement strategy?</a:t>
            </a:r>
          </a:p>
          <a:p>
            <a:pPr lvl="1"/>
            <a:r>
              <a:rPr lang="en-US" sz="2000" dirty="0"/>
              <a:t>Start with any complete tour, perform pairwise exchanges.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271197" y="396137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07598" y="394431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553453" y="3930597"/>
            <a:ext cx="1559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Permutation: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1C8F993-8FEC-43C1-8885-BBDC8FD47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2400" dirty="0"/>
                </a:br>
                <a:r>
                  <a:rPr lang="en-US" sz="2400" dirty="0"/>
                  <a:t>     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04DEE38-CB49-4986-9BD3-6013D5136290}"/>
              </a:ext>
            </a:extLst>
          </p:cNvPr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2784-CF33-4E60-8D5C-BD4BC593629E}"/>
              </a:ext>
            </a:extLst>
          </p:cNvPr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64F8-EB55-484E-A904-8C30CB6B12B1}"/>
              </a:ext>
            </a:extLst>
          </p:cNvPr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F377B-FCE7-4778-B057-E1C5393AE727}"/>
              </a:ext>
            </a:extLst>
          </p:cNvPr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2E9E-BD3D-46F5-ADE1-7D6AE291EF8C}"/>
              </a:ext>
            </a:extLst>
          </p:cNvPr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5229-7716-48A2-8BFA-1CDBDB542DE5}"/>
              </a:ext>
            </a:extLst>
          </p:cNvPr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5C239-7574-4EB6-9E8B-F7A82108076A}"/>
              </a:ext>
            </a:extLst>
          </p:cNvPr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D6D1-8678-420A-8E83-0A8E0FC3DB7B}"/>
              </a:ext>
            </a:extLst>
          </p:cNvPr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E048D-A42B-4F3C-8DD6-E0EECB54798B}"/>
              </a:ext>
            </a:extLst>
          </p:cNvPr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3DE3-6E62-4F29-9598-686ECB1C172B}"/>
              </a:ext>
            </a:extLst>
          </p:cNvPr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24105-08DB-4282-A9E4-B3C8182C8C50}"/>
              </a:ext>
            </a:extLst>
          </p:cNvPr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0F482-F007-445B-A49E-EA536C5AC879}"/>
              </a:ext>
            </a:extLst>
          </p:cNvPr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D259-80D3-4C31-9282-F0D039B565FF}"/>
              </a:ext>
            </a:extLst>
          </p:cNvPr>
          <p:cNvSpPr txBox="1"/>
          <p:nvPr/>
        </p:nvSpPr>
        <p:spPr>
          <a:xfrm>
            <a:off x="553453" y="3930597"/>
            <a:ext cx="1559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Permutation: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581400"/>
            <a:ext cx="7886700" cy="291147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  <a:p>
            <a:r>
              <a:rPr lang="en-US" b="1" dirty="0"/>
              <a:t>Random-restart hill climbing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to deal with local optima</a:t>
            </a:r>
          </a:p>
          <a:p>
            <a:pPr lvl="1"/>
            <a:r>
              <a:rPr lang="en-US" dirty="0"/>
              <a:t>Restart hill-climbing many times with random initial states and return the best solution.</a:t>
            </a:r>
          </a:p>
          <a:p>
            <a:pPr marL="0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2616"/>
            <a:ext cx="76962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590800" y="2362200"/>
            <a:ext cx="2895600" cy="36597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4038600" y="1843089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Hill-Climbing Search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524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408" y="3429000"/>
            <a:ext cx="2627897" cy="26278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7677" y="5410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19400" y="3657600"/>
            <a:ext cx="914400" cy="930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495800" y="3429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0" indent="0">
              <a:buNone/>
            </a:pPr>
            <a:r>
              <a:rPr lang="en-US" sz="2000" dirty="0"/>
              <a:t>What about “plateaus”?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with sideways moves.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85AE9-1AE8-F35B-D711-4119CD4B72E1}"/>
              </a:ext>
            </a:extLst>
          </p:cNvPr>
          <p:cNvSpPr txBox="1"/>
          <p:nvPr/>
        </p:nvSpPr>
        <p:spPr>
          <a:xfrm>
            <a:off x="533400" y="827776"/>
            <a:ext cx="75924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 typically can calculate the utility (objective function value) from the state description.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sz="2800" dirty="0"/>
                  <a:t>(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instead).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(chance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  <a:endParaRPr lang="en-US" sz="2400" i="1" dirty="0"/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  <a:blipFill>
                <a:blip r:embed="rId3"/>
                <a:stretch>
                  <a:fillRect l="-963" t="-4011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352800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4902299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591300" y="4840000"/>
            <a:ext cx="2324100" cy="338554"/>
          </a:xfrm>
          <a:prstGeom prst="wedgeRectCallout">
            <a:avLst>
              <a:gd name="adj1" fmla="val -136517"/>
              <a:gd name="adj2" fmla="val 962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do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263456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362200" y="4699198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D5211C-0F88-4E15-8C63-25B69B500F94}"/>
              </a:ext>
            </a:extLst>
          </p:cNvPr>
          <p:cNvSpPr txBox="1"/>
          <p:nvPr/>
        </p:nvSpPr>
        <p:spPr>
          <a:xfrm>
            <a:off x="977948" y="6034256"/>
            <a:ext cx="55626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Note: Use </a:t>
            </a:r>
            <a:r>
              <a:rPr lang="en-US" sz="1800" dirty="0"/>
              <a:t>VALUE(current) – VALUE(next) </a:t>
            </a:r>
            <a:r>
              <a:rPr lang="en-US" dirty="0"/>
              <a:t>for minimization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4142272" y="3734999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5715000"/>
            <a:ext cx="395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E (neg. means the solution gets worse)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308208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447461" y="3397649"/>
            <a:ext cx="41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exp(E/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/>
              <a:t>Guarantee: </a:t>
            </a:r>
            <a:r>
              <a:rPr lang="en-US" sz="2800" dirty="0"/>
              <a:t>If temperature decreases slowly enough, then simulated annealing search will find a global optimum with probability approaching one.</a:t>
            </a:r>
          </a:p>
          <a:p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sz="2400" dirty="0"/>
              <a:t>The more downhill/uphill steps you need to escape a local optimum, the less likely you are to make all of them in a row.</a:t>
            </a:r>
          </a:p>
          <a:p>
            <a:endParaRPr lang="en-US" dirty="0"/>
          </a:p>
          <a:p>
            <a:r>
              <a:rPr lang="en-US" dirty="0"/>
              <a:t>The related </a:t>
            </a:r>
            <a:r>
              <a:rPr lang="en-US" b="1" dirty="0"/>
              <a:t>Markov Chain Monte Carlo (MCMC) </a:t>
            </a:r>
            <a:r>
              <a:rPr lang="en-US" dirty="0"/>
              <a:t>method is a </a:t>
            </a:r>
            <a:r>
              <a:rPr lang="en-US" sz="2800" dirty="0"/>
              <a:t>general family of randomized algorithms for exploring complicated state spaces.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3200400" y="29737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and create a graph as the transition function.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2438400" y="23324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4542AF1-ED6E-4F7F-86FA-9C48794C3EB6}"/>
              </a:ext>
            </a:extLst>
          </p:cNvPr>
          <p:cNvCxnSpPr/>
          <p:nvPr/>
        </p:nvCxnSpPr>
        <p:spPr>
          <a:xfrm>
            <a:off x="7772404" y="4495800"/>
            <a:ext cx="304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/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B066E6B-51AC-44D8-9D12-54093C910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3" y="4172770"/>
                <a:ext cx="248348" cy="369332"/>
              </a:xfrm>
              <a:prstGeom prst="rect">
                <a:avLst/>
              </a:prstGeom>
              <a:blipFill>
                <a:blip r:embed="rId5"/>
                <a:stretch>
                  <a:fillRect r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130" r="1035" b="3"/>
          <a:stretch/>
        </p:blipFill>
        <p:spPr bwMode="auto">
          <a:xfrm>
            <a:off x="580644" y="1676400"/>
            <a:ext cx="4677156" cy="3660185"/>
          </a:xfrm>
          <a:prstGeom prst="rect">
            <a:avLst/>
          </a:prstGeom>
          <a:noFill/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091564" y="1933721"/>
            <a:ext cx="3519036" cy="2990562"/>
          </a:xfrm>
        </p:spPr>
        <p:txBody>
          <a:bodyPr wrap="square" anchor="ctr">
            <a:spAutoFit/>
          </a:bodyPr>
          <a:lstStyle/>
          <a:p>
            <a:r>
              <a:rPr lang="en-US" sz="2000" dirty="0"/>
              <a:t>What if we do not know a goal state, but how “good” different states are? This is typically called the  </a:t>
            </a:r>
            <a:r>
              <a:rPr lang="en-US" sz="2000" b="1" dirty="0">
                <a:solidFill>
                  <a:srgbClr val="FF0000"/>
                </a:solidFill>
              </a:rPr>
              <a:t>objective function </a:t>
            </a:r>
            <a:r>
              <a:rPr lang="en-US" sz="2000" dirty="0">
                <a:sym typeface="Wingdings" panose="05000000000000000000" pitchFamily="2" charset="2"/>
              </a:rPr>
              <a:t> finding the “best state” is an </a:t>
            </a:r>
            <a:r>
              <a:rPr lang="en-US" sz="2000" b="1" dirty="0">
                <a:sym typeface="Wingdings" panose="05000000000000000000" pitchFamily="2" charset="2"/>
              </a:rPr>
              <a:t>o</a:t>
            </a:r>
            <a:r>
              <a:rPr lang="en-US" sz="2000" b="1" dirty="0"/>
              <a:t>ptimization problem</a:t>
            </a:r>
            <a:r>
              <a:rPr lang="en-US" sz="2000" dirty="0"/>
              <a:t>.</a:t>
            </a:r>
          </a:p>
          <a:p>
            <a:r>
              <a:rPr lang="en-US" sz="2000" dirty="0"/>
              <a:t>We need a fast and memory-efficient way to find </a:t>
            </a:r>
            <a:r>
              <a:rPr lang="en-US" sz="2000" b="1" dirty="0">
                <a:solidFill>
                  <a:srgbClr val="FF0000"/>
                </a:solidFill>
              </a:rPr>
              <a:t>the best/a good state.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607493" y="2493042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531293" y="266707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>
            <a:off x="2676525" y="2702073"/>
            <a:ext cx="76200" cy="149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1061710" y="1658237"/>
            <a:ext cx="1235893" cy="505083"/>
          </a:xfrm>
          <a:prstGeom prst="wedgeRectCallout">
            <a:avLst>
              <a:gd name="adj1" fmla="val 81107"/>
              <a:gd name="adj2" fmla="val 165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2320" y="5181600"/>
            <a:ext cx="79482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Improve the current solution by moving from the current state to a neighboring better state (a.k.a. performing a local move).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This is fast and needs little memory (no search tree).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FF4E9-F81E-4083-A2D7-E0CF4E25C2BF}"/>
              </a:ext>
            </a:extLst>
          </p:cNvPr>
          <p:cNvSpPr txBox="1"/>
          <p:nvPr/>
        </p:nvSpPr>
        <p:spPr>
          <a:xfrm rot="16200000">
            <a:off x="-776534" y="3077352"/>
            <a:ext cx="253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 function </a:t>
            </a:r>
          </a:p>
          <a:p>
            <a:pPr algn="ctr"/>
            <a:r>
              <a:rPr lang="en-US" sz="1400" dirty="0"/>
              <a:t>(minimize disutility)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CE4B6-B01E-493A-905D-CB0A38278D19}"/>
              </a:ext>
            </a:extLst>
          </p:cNvPr>
          <p:cNvSpPr txBox="1"/>
          <p:nvPr/>
        </p:nvSpPr>
        <p:spPr>
          <a:xfrm>
            <a:off x="1942061" y="5038587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space (x, y)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486400" y="1524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</a:t>
            </a:r>
            <a:br>
              <a:rPr lang="en-US" sz="4000" dirty="0"/>
            </a:br>
            <a:r>
              <a:rPr lang="en-US" sz="4000" dirty="0"/>
              <a:t>Spaces: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1600" dirty="0"/>
                  <a:t>Minimize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(=evaluation of the Jacobian matrix at x)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optima if the search space is non-convex! Use simulated annealing, momentum or other methods to escape local optima.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l="-309" t="-1015" b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400800" y="29470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5029200" y="2801795"/>
            <a:ext cx="1905000" cy="474805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657601" y="1660340"/>
            <a:ext cx="2209799" cy="3970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172451" y="15152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205038" y="35726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5368142" y="221967"/>
                <a:ext cx="693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142" y="221967"/>
                <a:ext cx="693716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6094216" y="2432463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216" y="2432463"/>
                <a:ext cx="4607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309812" y="241605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9812" y="2416058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273213" y="16955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93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training data.</a:t>
            </a:r>
          </a:p>
          <a:p>
            <a:r>
              <a:rPr lang="en-US" sz="2000" dirty="0"/>
              <a:t>In this case, we can use </a:t>
            </a:r>
            <a:r>
              <a:rPr lang="en-US" sz="2000" b="1" dirty="0"/>
              <a:t>empirical gradient search. </a:t>
            </a:r>
            <a:r>
              <a:rPr lang="en-US" sz="2000" dirty="0"/>
              <a:t>This is related to steepest ascend hill climbing in the discretized state space.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9C35D-6D24-460D-B6A3-69851B10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300" b="1" dirty="0"/>
              <a:t>Difference to search from the previous chapter: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Goal state is unknown, </a:t>
            </a:r>
            <a:r>
              <a:rPr lang="en-US" sz="2200" dirty="0"/>
              <a:t>but we know or can calculate the utility for each state the utility. We want to identify the state with the highest utility. </a:t>
            </a:r>
            <a:endParaRPr lang="en-US" sz="2200" b="1" dirty="0">
              <a:solidFill>
                <a:srgbClr val="FF0000"/>
              </a:solidFill>
            </a:endParaRP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Often no explicit initial state + </a:t>
            </a:r>
            <a:r>
              <a:rPr lang="en-US" sz="2200" b="1" dirty="0">
                <a:solidFill>
                  <a:srgbClr val="FF0000"/>
                </a:solidFill>
              </a:rPr>
              <a:t>path to goal and path cost are not important.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No search tree</a:t>
            </a:r>
            <a:r>
              <a:rPr lang="en-US" sz="2200" dirty="0"/>
              <a:t>. Just stores the current state and move to a “better” state if possible.</a:t>
            </a:r>
          </a:p>
          <a:p>
            <a:pPr marL="0" indent="0">
              <a:buNone/>
            </a:pPr>
            <a:endParaRPr lang="en-US" sz="2300" b="1" dirty="0"/>
          </a:p>
          <a:p>
            <a:pPr marL="0" indent="0">
              <a:buNone/>
            </a:pPr>
            <a:r>
              <a:rPr lang="en-US" sz="2300" b="1" dirty="0"/>
              <a:t>Use in AI</a:t>
            </a:r>
          </a:p>
          <a:p>
            <a:r>
              <a:rPr lang="en-US" sz="2300" b="1" dirty="0"/>
              <a:t>Goal-based agent</a:t>
            </a:r>
            <a:r>
              <a:rPr lang="en-US" sz="2300" dirty="0"/>
              <a:t>: Identify a good goal state with a good objective function value (utility) before planning the path to that state.</a:t>
            </a:r>
            <a:endParaRPr lang="en-US" sz="2300" b="1" dirty="0"/>
          </a:p>
          <a:p>
            <a:r>
              <a:rPr lang="en-US" sz="2300" b="1" dirty="0"/>
              <a:t>Utility-based agent</a:t>
            </a:r>
            <a:r>
              <a:rPr lang="en-US" sz="2300" dirty="0"/>
              <a:t>: Use utility as the objective function and always move to higher utility states. A greedy method used for complicated/large state spaces or online search.</a:t>
            </a:r>
          </a:p>
          <a:p>
            <a:r>
              <a:rPr lang="en-US" sz="2300" b="1" dirty="0"/>
              <a:t>General optimization</a:t>
            </a:r>
            <a:r>
              <a:rPr lang="en-US" sz="2300" dirty="0"/>
              <a:t>: Use for effective heuristic search to find good solutions in large or continuous search spaces. E.g., gradient descend to train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3785419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Put </a:t>
            </a:r>
            <a:r>
              <a:rPr lang="en-US" sz="2000" i="1" dirty="0"/>
              <a:t>n</a:t>
            </a:r>
            <a:r>
              <a:rPr lang="en-US" sz="2000" dirty="0"/>
              <a:t> queens on an </a:t>
            </a:r>
            <a:r>
              <a:rPr lang="en-US" sz="2000" i="1" dirty="0"/>
              <a:t>n </a:t>
            </a:r>
            <a:r>
              <a:rPr lang="en-US" sz="2000" i="1" dirty="0">
                <a:cs typeface="Arial" pitchFamily="34" charset="0"/>
              </a:rPr>
              <a:t>× </a:t>
            </a:r>
            <a:r>
              <a:rPr lang="en-US" sz="2000" i="1" dirty="0"/>
              <a:t>n</a:t>
            </a:r>
            <a:r>
              <a:rPr lang="en-US" sz="2000" dirty="0"/>
              <a:t> board with no two queens on the same row, column, or diagonal.</a:t>
            </a:r>
          </a:p>
          <a:p>
            <a:endParaRPr lang="en-US" sz="2000" b="1" dirty="0"/>
          </a:p>
          <a:p>
            <a:r>
              <a:rPr lang="en-US" sz="2000" b="1" dirty="0"/>
              <a:t>State representation:</a:t>
            </a:r>
            <a:r>
              <a:rPr lang="en-US" sz="2000" dirty="0"/>
              <a:t> Structured storing the position of the queens.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State space: </a:t>
            </a:r>
            <a:r>
              <a:rPr lang="en-US" sz="2000" dirty="0"/>
              <a:t>All possible </a:t>
            </a:r>
            <a:r>
              <a:rPr lang="en-US" sz="2000" i="1" dirty="0"/>
              <a:t>n</a:t>
            </a:r>
            <a:r>
              <a:rPr lang="en-US" sz="2000" dirty="0"/>
              <a:t>-queen configurations. </a:t>
            </a:r>
            <a:r>
              <a:rPr lang="en-US" sz="2000" b="1" dirty="0"/>
              <a:t>How many are there?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What is a possible </a:t>
            </a:r>
            <a:r>
              <a:rPr lang="en-US" sz="2000" b="1" dirty="0"/>
              <a:t>objective function</a:t>
            </a:r>
            <a:r>
              <a:rPr lang="en-US" sz="2000" dirty="0"/>
              <a:t>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09584" y="2069122"/>
                <a:ext cx="4817136" cy="4114800"/>
              </a:xfrm>
            </p:spPr>
            <p:txBody>
              <a:bodyPr>
                <a:noAutofit/>
              </a:bodyPr>
              <a:lstStyle/>
              <a:p>
                <a:r>
                  <a:rPr lang="en-US" sz="2000" b="1" dirty="0"/>
                  <a:t>Goal</a:t>
                </a:r>
                <a:r>
                  <a:rPr lang="en-US" sz="2000" dirty="0"/>
                  <a:t>: Put </a:t>
                </a:r>
                <a:r>
                  <a:rPr lang="en-US" sz="2000" i="1" dirty="0"/>
                  <a:t>n</a:t>
                </a:r>
                <a:r>
                  <a:rPr lang="en-US" sz="2000" dirty="0"/>
                  <a:t> queens on an </a:t>
                </a:r>
                <a:r>
                  <a:rPr lang="en-US" sz="2000" i="1" dirty="0"/>
                  <a:t>n </a:t>
                </a:r>
                <a:r>
                  <a:rPr lang="en-US" sz="2000" i="1" dirty="0">
                    <a:cs typeface="Arial" pitchFamily="34" charset="0"/>
                  </a:rPr>
                  <a:t>× </a:t>
                </a:r>
                <a:r>
                  <a:rPr lang="en-US" sz="2000" i="1" dirty="0"/>
                  <a:t>n</a:t>
                </a:r>
                <a:r>
                  <a:rPr lang="en-US" sz="2000" dirty="0"/>
                  <a:t> board with no two queens on the same row, column, or diagonal</a:t>
                </a:r>
                <a:endParaRPr lang="en-US" sz="2000" b="1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Structured storing the position of the queens. 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1, 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4)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configurations: 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What is a possible </a:t>
                </a:r>
                <a:r>
                  <a:rPr lang="en-US" sz="2000" b="1" dirty="0"/>
                  <a:t>objective function</a:t>
                </a:r>
                <a:r>
                  <a:rPr lang="en-US" sz="2000" dirty="0"/>
                  <a:t>?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Minimize the number of pairwise conflicts based on the state representation.</a:t>
                </a:r>
              </a:p>
              <a:p>
                <a:pPr marL="0" indent="0" algn="ctr">
                  <a:buNone/>
                </a:pPr>
                <a:endParaRPr lang="en-US" sz="1800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1600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600" dirty="0">
                    <a:solidFill>
                      <a:srgbClr val="FF0000"/>
                    </a:solidFill>
                  </a:rPr>
                  <a:t>this can be seen as a heuristic used in informed search, but it may not be an admissible heuristic.</a:t>
                </a:r>
              </a:p>
            </p:txBody>
          </p:sp>
        </mc:Choice>
        <mc:Fallback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09584" y="2069122"/>
                <a:ext cx="4817136" cy="4114800"/>
              </a:xfrm>
              <a:blipFill>
                <a:blip r:embed="rId4"/>
                <a:stretch>
                  <a:fillRect l="-1139" t="-1630" r="-1519" b="-20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1299727" y="718010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1271653" y="5955324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45796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500311"/>
          </a:xfrm>
        </p:spPr>
        <p:txBody>
          <a:bodyPr>
            <a:noAutofit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dirty="0"/>
              <a:t>What is a possible local improvement strategy?</a:t>
            </a:r>
          </a:p>
          <a:p>
            <a:pPr lvl="1"/>
            <a:r>
              <a:rPr lang="en-US" sz="1800" dirty="0"/>
              <a:t> Move one queen within its column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  <a:blipFill>
                <a:blip r:embed="rId5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2133</Words>
  <Application>Microsoft Office PowerPoint</Application>
  <PresentationFormat>On-screen Show (4:3)</PresentationFormat>
  <Paragraphs>287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Hill-Climbing Search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 Spaces: Gradient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 Hahsler</cp:lastModifiedBy>
  <cp:revision>37</cp:revision>
  <dcterms:created xsi:type="dcterms:W3CDTF">2021-02-13T00:06:29Z</dcterms:created>
  <dcterms:modified xsi:type="dcterms:W3CDTF">2022-09-28T01:33:03Z</dcterms:modified>
</cp:coreProperties>
</file>